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Source Sans Pro SemiBold"/>
      <p:regular r:id="rId30"/>
      <p:bold r:id="rId31"/>
      <p:italic r:id="rId32"/>
      <p:boldItalic r:id="rId33"/>
    </p:embeddedFont>
    <p:embeddedFont>
      <p:font typeface="Source Sans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019EB4-1893-4CC8-9581-152ED0D9E997}">
  <a:tblStyle styleId="{87019EB4-1893-4CC8-9581-152ED0D9E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SansProSemiBold-bold.fntdata"/><Relationship Id="rId30" Type="http://schemas.openxmlformats.org/officeDocument/2006/relationships/font" Target="fonts/SourceSansPro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SourceSansPro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SourceSansProSemiBold-italic.fntdata"/><Relationship Id="rId13" Type="http://schemas.openxmlformats.org/officeDocument/2006/relationships/slide" Target="slides/slide7.xml"/><Relationship Id="rId35" Type="http://schemas.openxmlformats.org/officeDocument/2006/relationships/font" Target="fonts/SourceSansPro-bold.fntdata"/><Relationship Id="rId12" Type="http://schemas.openxmlformats.org/officeDocument/2006/relationships/slide" Target="slides/slide6.xml"/><Relationship Id="rId34" Type="http://schemas.openxmlformats.org/officeDocument/2006/relationships/font" Target="fonts/SourceSansPro-regular.fntdata"/><Relationship Id="rId15" Type="http://schemas.openxmlformats.org/officeDocument/2006/relationships/slide" Target="slides/slide9.xml"/><Relationship Id="rId37" Type="http://schemas.openxmlformats.org/officeDocument/2006/relationships/font" Target="fonts/SourceSansPro-boldItalic.fntdata"/><Relationship Id="rId14" Type="http://schemas.openxmlformats.org/officeDocument/2006/relationships/slide" Target="slides/slide8.xml"/><Relationship Id="rId36" Type="http://schemas.openxmlformats.org/officeDocument/2006/relationships/font" Target="fonts/SourceSansPr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a0827bf39a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a0827bf39a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a4d4bb60f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a4d4bb60f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b37cbd4a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b37cbd4a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37cbd4a1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b37cbd4a1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b37cbd4a1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b37cbd4a1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a0827bf39a_2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a0827bf39a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table of benchmarking using Logistic regression.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Discussion of results of Logistic regression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ab351b250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ab351b250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CNN architecture. CNN performance table.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 about trying even more complex models but accuracy doesn’t improve.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b37cbd4a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b37cbd4a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the discussion points for comparison between cnn and LogReg everything in a table.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aca0f1e5d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aca0f1e5d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- Running with different optimizers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b399178ed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b399178ed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- Running with different optimizers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b399178ed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b399178ed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- Running with different optimizers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a208edf9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a208edf9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Probably Kristoff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b399178ed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b399178ed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- Running with different optimizers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b399178ed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b399178ed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- Running with different optimizers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surprisingly all these are similar to the best CNN - some other optimizers are not logistic, therefore do not fit the curve well and get a lesser than 95% training and testing performance.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ab351b250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ab351b250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Coding snippets. Just add a few results and code. Small text is okay, professor will read it afterwards only. 3s.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Dushyant.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a0827bf39a_2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a0827bf39a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a0827bf39a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a0827bf39a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table of input and output features.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flowchart of steps in preprocessing.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Dushyant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4d4bb60f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a4d4bb60f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ab351b25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ab351b25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4d4bb60f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a4d4bb60f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4d4bb60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a4d4bb60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- Time Taken (Number of Days)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aca0f1e5d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aca0f1e5d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- Time Taken (Number of Days)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a4d4bb60f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a4d4bb60f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939687" y="1622659"/>
            <a:ext cx="72024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941539" y="2771026"/>
            <a:ext cx="720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3" type="body"/>
          </p:nvPr>
        </p:nvSpPr>
        <p:spPr>
          <a:xfrm>
            <a:off x="1941539" y="3347003"/>
            <a:ext cx="720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">
  <p:cSld name="Transition Slide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range, yellow, bright&#10;&#10;Description automatically generated" id="69" name="Google Shape;6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706" y="208353"/>
            <a:ext cx="396431" cy="57359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type="title"/>
          </p:nvPr>
        </p:nvSpPr>
        <p:spPr>
          <a:xfrm>
            <a:off x="628650" y="201599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 SemiBold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/>
          <p:nvPr/>
        </p:nvSpPr>
        <p:spPr>
          <a:xfrm>
            <a:off x="4091748" y="3119461"/>
            <a:ext cx="956700" cy="10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1">
  <p:cSld name="Content Slide 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/>
          <p:nvPr/>
        </p:nvSpPr>
        <p:spPr>
          <a:xfrm rot="5400000">
            <a:off x="6197" y="617706"/>
            <a:ext cx="892500" cy="7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 txBox="1"/>
          <p:nvPr>
            <p:ph idx="2" type="body"/>
          </p:nvPr>
        </p:nvSpPr>
        <p:spPr>
          <a:xfrm>
            <a:off x="490671" y="1435152"/>
            <a:ext cx="7777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3" type="body"/>
          </p:nvPr>
        </p:nvSpPr>
        <p:spPr>
          <a:xfrm>
            <a:off x="489347" y="2016604"/>
            <a:ext cx="7777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4" type="body"/>
          </p:nvPr>
        </p:nvSpPr>
        <p:spPr>
          <a:xfrm>
            <a:off x="490671" y="2968341"/>
            <a:ext cx="7777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5" type="body"/>
          </p:nvPr>
        </p:nvSpPr>
        <p:spPr>
          <a:xfrm>
            <a:off x="489347" y="3549793"/>
            <a:ext cx="77775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2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" name="Google Shape;84;p12"/>
          <p:cNvSpPr txBox="1"/>
          <p:nvPr>
            <p:ph idx="6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2">
  <p:cSld name="Content Slide 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 rot="5400000">
            <a:off x="6197" y="617706"/>
            <a:ext cx="892500" cy="7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490671" y="1507499"/>
            <a:ext cx="36573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3" type="body"/>
          </p:nvPr>
        </p:nvSpPr>
        <p:spPr>
          <a:xfrm>
            <a:off x="489347" y="2088950"/>
            <a:ext cx="3657300" cy="16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4" type="body"/>
          </p:nvPr>
        </p:nvSpPr>
        <p:spPr>
          <a:xfrm>
            <a:off x="4611002" y="1507499"/>
            <a:ext cx="36573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5" type="body"/>
          </p:nvPr>
        </p:nvSpPr>
        <p:spPr>
          <a:xfrm>
            <a:off x="4609678" y="2088950"/>
            <a:ext cx="3657300" cy="16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3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5" name="Google Shape;95;p13"/>
          <p:cNvSpPr txBox="1"/>
          <p:nvPr>
            <p:ph idx="6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3">
  <p:cSld name="Content Slide 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 rot="5400000">
            <a:off x="6197" y="617706"/>
            <a:ext cx="892500" cy="7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idx="2" type="body"/>
          </p:nvPr>
        </p:nvSpPr>
        <p:spPr>
          <a:xfrm>
            <a:off x="490671" y="1507499"/>
            <a:ext cx="36573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3" type="body"/>
          </p:nvPr>
        </p:nvSpPr>
        <p:spPr>
          <a:xfrm>
            <a:off x="488311" y="2081213"/>
            <a:ext cx="3657300" cy="20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sz="15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4" type="body"/>
          </p:nvPr>
        </p:nvSpPr>
        <p:spPr>
          <a:xfrm>
            <a:off x="4611002" y="1507499"/>
            <a:ext cx="36573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5" type="body"/>
          </p:nvPr>
        </p:nvSpPr>
        <p:spPr>
          <a:xfrm>
            <a:off x="4608641" y="2081098"/>
            <a:ext cx="3657300" cy="20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sz="15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4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6" name="Google Shape;106;p14"/>
          <p:cNvSpPr txBox="1"/>
          <p:nvPr>
            <p:ph idx="6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Content Slide 4">
  <p:cSld name=" Content Slide 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 rot="5400000">
            <a:off x="6197" y="617706"/>
            <a:ext cx="892500" cy="7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idx="2" type="body"/>
          </p:nvPr>
        </p:nvSpPr>
        <p:spPr>
          <a:xfrm>
            <a:off x="490671" y="1435152"/>
            <a:ext cx="7777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746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Char char="•"/>
              <a:defRPr sz="23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3" type="body"/>
          </p:nvPr>
        </p:nvSpPr>
        <p:spPr>
          <a:xfrm>
            <a:off x="490671" y="2056382"/>
            <a:ext cx="7777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746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•"/>
              <a:defRPr sz="23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15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" name="Google Shape;115;p15"/>
          <p:cNvSpPr txBox="1"/>
          <p:nvPr>
            <p:ph idx="4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5" type="body"/>
          </p:nvPr>
        </p:nvSpPr>
        <p:spPr>
          <a:xfrm>
            <a:off x="489347" y="2677613"/>
            <a:ext cx="7777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746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Char char="•"/>
              <a:defRPr sz="23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6" type="body"/>
          </p:nvPr>
        </p:nvSpPr>
        <p:spPr>
          <a:xfrm>
            <a:off x="489347" y="3298843"/>
            <a:ext cx="7777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746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•"/>
              <a:defRPr sz="23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5">
  <p:cSld name="Content Slide 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 rot="5400000">
            <a:off x="6197" y="617706"/>
            <a:ext cx="892500" cy="7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490671" y="1428421"/>
            <a:ext cx="77775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•"/>
              <a:defRPr sz="23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16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" name="Google Shape;125;p16"/>
          <p:cNvSpPr txBox="1"/>
          <p:nvPr>
            <p:ph idx="3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Quote Slid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1705358" y="875976"/>
            <a:ext cx="8886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sz="1100"/>
          </a:p>
        </p:txBody>
      </p:sp>
      <p:sp>
        <p:nvSpPr>
          <p:cNvPr id="130" name="Google Shape;130;p17"/>
          <p:cNvSpPr txBox="1"/>
          <p:nvPr/>
        </p:nvSpPr>
        <p:spPr>
          <a:xfrm>
            <a:off x="6855616" y="888942"/>
            <a:ext cx="8886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”</a:t>
            </a:r>
            <a:endParaRPr sz="1100"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2295556" y="968739"/>
            <a:ext cx="46350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2" type="body"/>
          </p:nvPr>
        </p:nvSpPr>
        <p:spPr>
          <a:xfrm>
            <a:off x="5345395" y="1587549"/>
            <a:ext cx="1585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17"/>
          <p:cNvSpPr txBox="1"/>
          <p:nvPr/>
        </p:nvSpPr>
        <p:spPr>
          <a:xfrm>
            <a:off x="1705358" y="2607768"/>
            <a:ext cx="8886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FF5F0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sz="1100"/>
          </a:p>
        </p:txBody>
      </p:sp>
      <p:sp>
        <p:nvSpPr>
          <p:cNvPr id="134" name="Google Shape;134;p17"/>
          <p:cNvSpPr txBox="1"/>
          <p:nvPr/>
        </p:nvSpPr>
        <p:spPr>
          <a:xfrm>
            <a:off x="6816200" y="2620734"/>
            <a:ext cx="8886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”</a:t>
            </a:r>
            <a:endParaRPr sz="1100"/>
          </a:p>
        </p:txBody>
      </p:sp>
      <p:sp>
        <p:nvSpPr>
          <p:cNvPr id="135" name="Google Shape;135;p17"/>
          <p:cNvSpPr txBox="1"/>
          <p:nvPr>
            <p:ph idx="3" type="body"/>
          </p:nvPr>
        </p:nvSpPr>
        <p:spPr>
          <a:xfrm>
            <a:off x="2295556" y="2626298"/>
            <a:ext cx="46350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4" type="body"/>
          </p:nvPr>
        </p:nvSpPr>
        <p:spPr>
          <a:xfrm>
            <a:off x="5345395" y="3798843"/>
            <a:ext cx="15852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17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" name="Google Shape;138;p17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1">
  <p:cSld name="Image Slide 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 rot="5400000">
            <a:off x="6197" y="617706"/>
            <a:ext cx="892500" cy="7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>
            <p:ph idx="2" type="pic"/>
          </p:nvPr>
        </p:nvSpPr>
        <p:spPr>
          <a:xfrm>
            <a:off x="415529" y="1340015"/>
            <a:ext cx="3554100" cy="153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5" name="Google Shape;145;p18"/>
          <p:cNvSpPr txBox="1"/>
          <p:nvPr>
            <p:ph idx="3" type="body"/>
          </p:nvPr>
        </p:nvSpPr>
        <p:spPr>
          <a:xfrm>
            <a:off x="4108011" y="1340015"/>
            <a:ext cx="4160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4" type="body"/>
          </p:nvPr>
        </p:nvSpPr>
        <p:spPr>
          <a:xfrm>
            <a:off x="4106687" y="1921468"/>
            <a:ext cx="4160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18"/>
          <p:cNvSpPr/>
          <p:nvPr>
            <p:ph idx="5" type="pic"/>
          </p:nvPr>
        </p:nvSpPr>
        <p:spPr>
          <a:xfrm>
            <a:off x="414205" y="2943086"/>
            <a:ext cx="3554100" cy="153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48" name="Google Shape;148;p18"/>
          <p:cNvSpPr txBox="1"/>
          <p:nvPr>
            <p:ph idx="6" type="body"/>
          </p:nvPr>
        </p:nvSpPr>
        <p:spPr>
          <a:xfrm>
            <a:off x="4106687" y="2943086"/>
            <a:ext cx="4160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7" type="body"/>
          </p:nvPr>
        </p:nvSpPr>
        <p:spPr>
          <a:xfrm>
            <a:off x="4105363" y="3524539"/>
            <a:ext cx="4160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18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1" name="Google Shape;151;p18"/>
          <p:cNvSpPr txBox="1"/>
          <p:nvPr>
            <p:ph idx="8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2">
  <p:cSld name="Image Slide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 rot="5400000">
            <a:off x="6197" y="617706"/>
            <a:ext cx="892500" cy="73800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>
            <p:ph idx="2" type="body"/>
          </p:nvPr>
        </p:nvSpPr>
        <p:spPr>
          <a:xfrm>
            <a:off x="490671" y="1340015"/>
            <a:ext cx="4160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3" type="body"/>
          </p:nvPr>
        </p:nvSpPr>
        <p:spPr>
          <a:xfrm>
            <a:off x="489347" y="1921468"/>
            <a:ext cx="4160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19"/>
          <p:cNvSpPr/>
          <p:nvPr>
            <p:ph idx="4" type="pic"/>
          </p:nvPr>
        </p:nvSpPr>
        <p:spPr>
          <a:xfrm>
            <a:off x="4711652" y="1340015"/>
            <a:ext cx="3554100" cy="153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60" name="Google Shape;160;p19"/>
          <p:cNvSpPr txBox="1"/>
          <p:nvPr>
            <p:ph idx="5" type="body"/>
          </p:nvPr>
        </p:nvSpPr>
        <p:spPr>
          <a:xfrm>
            <a:off x="489347" y="2943086"/>
            <a:ext cx="4160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6" type="body"/>
          </p:nvPr>
        </p:nvSpPr>
        <p:spPr>
          <a:xfrm>
            <a:off x="488024" y="3524539"/>
            <a:ext cx="4160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19"/>
          <p:cNvSpPr/>
          <p:nvPr>
            <p:ph idx="7" type="pic"/>
          </p:nvPr>
        </p:nvSpPr>
        <p:spPr>
          <a:xfrm>
            <a:off x="4710329" y="2943086"/>
            <a:ext cx="3554100" cy="15321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63" name="Google Shape;163;p19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" name="Google Shape;164;p19"/>
          <p:cNvSpPr txBox="1"/>
          <p:nvPr>
            <p:ph idx="8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3">
  <p:cSld name="Image Slide 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 rot="5400000">
            <a:off x="6197" y="617706"/>
            <a:ext cx="892500" cy="7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0"/>
          <p:cNvSpPr/>
          <p:nvPr>
            <p:ph idx="2" type="pic"/>
          </p:nvPr>
        </p:nvSpPr>
        <p:spPr>
          <a:xfrm>
            <a:off x="415529" y="1340015"/>
            <a:ext cx="3554100" cy="32418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71" name="Google Shape;171;p20"/>
          <p:cNvSpPr txBox="1"/>
          <p:nvPr>
            <p:ph idx="3" type="body"/>
          </p:nvPr>
        </p:nvSpPr>
        <p:spPr>
          <a:xfrm>
            <a:off x="4108011" y="2037828"/>
            <a:ext cx="4160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4" type="body"/>
          </p:nvPr>
        </p:nvSpPr>
        <p:spPr>
          <a:xfrm>
            <a:off x="4106687" y="2619281"/>
            <a:ext cx="4160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0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Google Shape;174;p20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ign&#10;&#10;Description automatically generated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939687" y="1622659"/>
            <a:ext cx="72024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1941539" y="2771026"/>
            <a:ext cx="720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body"/>
          </p:nvPr>
        </p:nvSpPr>
        <p:spPr>
          <a:xfrm>
            <a:off x="1941539" y="3347003"/>
            <a:ext cx="720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4">
  <p:cSld name="Image Slide 4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 rot="5400000">
            <a:off x="6197" y="617706"/>
            <a:ext cx="892500" cy="7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529" y="208352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>
            <p:ph idx="2" type="body"/>
          </p:nvPr>
        </p:nvSpPr>
        <p:spPr>
          <a:xfrm>
            <a:off x="489347" y="2037828"/>
            <a:ext cx="4160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3" type="body"/>
          </p:nvPr>
        </p:nvSpPr>
        <p:spPr>
          <a:xfrm>
            <a:off x="488024" y="2619281"/>
            <a:ext cx="4160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2" name="Google Shape;182;p21"/>
          <p:cNvSpPr/>
          <p:nvPr>
            <p:ph idx="4" type="pic"/>
          </p:nvPr>
        </p:nvSpPr>
        <p:spPr>
          <a:xfrm>
            <a:off x="4712976" y="1340015"/>
            <a:ext cx="3554100" cy="32418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83" name="Google Shape;183;p21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21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5">
  <p:cSld name="Image Slide 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 rot="5400000">
            <a:off x="6197" y="617706"/>
            <a:ext cx="892500" cy="7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>
            <p:ph idx="2" type="pic"/>
          </p:nvPr>
        </p:nvSpPr>
        <p:spPr>
          <a:xfrm>
            <a:off x="488024" y="1183920"/>
            <a:ext cx="7779000" cy="29064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1" name="Google Shape;191;p22"/>
          <p:cNvSpPr txBox="1"/>
          <p:nvPr>
            <p:ph idx="3" type="body"/>
          </p:nvPr>
        </p:nvSpPr>
        <p:spPr>
          <a:xfrm>
            <a:off x="491017" y="4192755"/>
            <a:ext cx="7776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22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22"/>
          <p:cNvSpPr txBox="1"/>
          <p:nvPr>
            <p:ph idx="4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6">
  <p:cSld name="Image Slide 6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5759328" y="1793384"/>
            <a:ext cx="31410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2" type="body"/>
          </p:nvPr>
        </p:nvSpPr>
        <p:spPr>
          <a:xfrm>
            <a:off x="5758004" y="2374837"/>
            <a:ext cx="31410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" name="Google Shape;198;p23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p23"/>
          <p:cNvSpPr txBox="1"/>
          <p:nvPr>
            <p:ph idx="3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7">
  <p:cSld name="Image Slide 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1686185" y="3052868"/>
            <a:ext cx="57717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2" type="body"/>
          </p:nvPr>
        </p:nvSpPr>
        <p:spPr>
          <a:xfrm>
            <a:off x="1686185" y="3735050"/>
            <a:ext cx="5771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24"/>
          <p:cNvSpPr txBox="1"/>
          <p:nvPr>
            <p:ph idx="3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Slide 1">
  <p:cSld name="Graph Slide 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 rot="5400000">
            <a:off x="6197" y="617706"/>
            <a:ext cx="892500" cy="7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5" cy="5592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>
            <p:ph idx="2" type="chart"/>
          </p:nvPr>
        </p:nvSpPr>
        <p:spPr>
          <a:xfrm>
            <a:off x="1072754" y="1310878"/>
            <a:ext cx="68508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2" name="Google Shape;212;p25"/>
          <p:cNvSpPr/>
          <p:nvPr/>
        </p:nvSpPr>
        <p:spPr>
          <a:xfrm>
            <a:off x="0" y="4684060"/>
            <a:ext cx="9140400" cy="45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p25"/>
          <p:cNvSpPr txBox="1"/>
          <p:nvPr>
            <p:ph idx="3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1">
  <p:cSld name="Thank You Slide 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&#10;&#10;Description automatically generated" id="216" name="Google Shape;21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>
            <p:ph type="title"/>
          </p:nvPr>
        </p:nvSpPr>
        <p:spPr>
          <a:xfrm>
            <a:off x="1208024" y="617898"/>
            <a:ext cx="6735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 SemiBold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26"/>
          <p:cNvSpPr/>
          <p:nvPr/>
        </p:nvSpPr>
        <p:spPr>
          <a:xfrm>
            <a:off x="4091748" y="1448183"/>
            <a:ext cx="956700" cy="10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8454" y="208354"/>
            <a:ext cx="397105" cy="5735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1208023" y="1746196"/>
            <a:ext cx="67359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26"/>
          <p:cNvSpPr txBox="1"/>
          <p:nvPr>
            <p:ph idx="2" type="body"/>
          </p:nvPr>
        </p:nvSpPr>
        <p:spPr>
          <a:xfrm>
            <a:off x="1208023" y="3714124"/>
            <a:ext cx="67359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2" name="Google Shape;222;p26"/>
          <p:cNvSpPr txBox="1"/>
          <p:nvPr>
            <p:ph idx="3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2">
  <p:cSld name="Thank You Slide 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range, yellow, bright&#10;&#10;Description automatically generated" id="225" name="Google Shape;2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>
            <p:ph type="title"/>
          </p:nvPr>
        </p:nvSpPr>
        <p:spPr>
          <a:xfrm>
            <a:off x="1208024" y="617898"/>
            <a:ext cx="6735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 SemiBold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7"/>
          <p:cNvSpPr/>
          <p:nvPr/>
        </p:nvSpPr>
        <p:spPr>
          <a:xfrm>
            <a:off x="4091748" y="1448183"/>
            <a:ext cx="956700" cy="10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706" y="208353"/>
            <a:ext cx="396431" cy="57359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1208023" y="1746196"/>
            <a:ext cx="67359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0" name="Google Shape;230;p27"/>
          <p:cNvSpPr txBox="1"/>
          <p:nvPr>
            <p:ph idx="2" type="body"/>
          </p:nvPr>
        </p:nvSpPr>
        <p:spPr>
          <a:xfrm>
            <a:off x="1208023" y="3714124"/>
            <a:ext cx="67359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1" name="Google Shape;231;p27"/>
          <p:cNvSpPr txBox="1"/>
          <p:nvPr>
            <p:ph idx="3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2" name="Google Shape;23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Art 1">
  <p:cSld name="Closing Art 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 with medium confidence" id="234" name="Google Shape;23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Art 2">
  <p:cSld name="Closing Art 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ign&#10;&#10;Description automatically generated" id="236" name="Google Shape;23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9" y="0"/>
            <a:ext cx="91355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Art 3">
  <p:cSld name="Closing Art 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521"/>
            <a:ext cx="9142152" cy="514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 Slide 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521"/>
            <a:ext cx="9142152" cy="514245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" y="1622659"/>
            <a:ext cx="91422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1853" y="2771026"/>
            <a:ext cx="9142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3" type="body"/>
          </p:nvPr>
        </p:nvSpPr>
        <p:spPr>
          <a:xfrm>
            <a:off x="0" y="3375100"/>
            <a:ext cx="9142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Art 4">
  <p:cSld name="Closing Art 4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9" y="2379"/>
            <a:ext cx="9135542" cy="5138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3" name="Google Shape;243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9" y="2379"/>
            <a:ext cx="9135542" cy="513874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607" y="1622659"/>
            <a:ext cx="91356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853" y="2771026"/>
            <a:ext cx="9142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3" type="body"/>
          </p:nvPr>
        </p:nvSpPr>
        <p:spPr>
          <a:xfrm>
            <a:off x="0" y="3375100"/>
            <a:ext cx="9142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4">
  <p:cSld name="Section Divider 4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8454" y="208354"/>
            <a:ext cx="397105" cy="57359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1042988" y="1374458"/>
            <a:ext cx="71400" cy="2394600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1220657" y="1374458"/>
            <a:ext cx="710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Sans Pro SemiBold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220657" y="2702469"/>
            <a:ext cx="7103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">
  <p:cSld name="Section Divider 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521"/>
            <a:ext cx="9142147" cy="514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706" y="209264"/>
            <a:ext cx="396431" cy="5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1042988" y="1374458"/>
            <a:ext cx="71400" cy="239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1220657" y="1374458"/>
            <a:ext cx="710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Sans Pro SemiBold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220657" y="2702469"/>
            <a:ext cx="7103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2">
  <p:cSld name="Section Divider 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521"/>
            <a:ext cx="9142152" cy="514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8454" y="208354"/>
            <a:ext cx="397105" cy="57359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>
            <a:off x="1042988" y="1374458"/>
            <a:ext cx="71400" cy="2394600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1220657" y="1374458"/>
            <a:ext cx="710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Sans Pro SemiBold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1220657" y="2702469"/>
            <a:ext cx="7103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>
  <p:cSld name="Section Divider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521"/>
            <a:ext cx="9142147" cy="514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706" y="209264"/>
            <a:ext cx="396431" cy="5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1042988" y="1374458"/>
            <a:ext cx="71400" cy="239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1220657" y="1374458"/>
            <a:ext cx="710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ource Sans Pro SemiBold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1220657" y="2702469"/>
            <a:ext cx="7103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Transition Slide 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&#10;&#10;Description automatically generated" id="62" name="Google Shape;6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8454" y="208354"/>
            <a:ext cx="397105" cy="57359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type="title"/>
          </p:nvPr>
        </p:nvSpPr>
        <p:spPr>
          <a:xfrm>
            <a:off x="628650" y="201599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 SemiBold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/>
        </p:nvSpPr>
        <p:spPr>
          <a:xfrm>
            <a:off x="4091748" y="3119461"/>
            <a:ext cx="956700" cy="106500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ource Sans Pro SemiBold"/>
              <a:buNone/>
              <a:defRPr b="0" i="0" sz="3300" u="none" cap="none" strike="noStrike">
                <a:solidFill>
                  <a:schemeClr val="dk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6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1939687" y="1622659"/>
            <a:ext cx="7202400" cy="1210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Prediction and Analysis of Visa Application Acceptance using Deep Learning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33"/>
          <p:cNvSpPr txBox="1"/>
          <p:nvPr>
            <p:ph idx="2" type="body"/>
          </p:nvPr>
        </p:nvSpPr>
        <p:spPr>
          <a:xfrm>
            <a:off x="1939664" y="3167776"/>
            <a:ext cx="7202400" cy="74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Pranav Bhandari, Dushyant Singh Udawat</a:t>
            </a:r>
            <a:r>
              <a:rPr i="1" lang="en" sz="2200"/>
              <a:t>, Krzysztof Dutka, Leo Franco Soto</a:t>
            </a:r>
            <a:endParaRPr i="1" sz="2200"/>
          </a:p>
        </p:txBody>
      </p:sp>
      <p:sp>
        <p:nvSpPr>
          <p:cNvPr id="251" name="Google Shape;251;p33"/>
          <p:cNvSpPr txBox="1"/>
          <p:nvPr>
            <p:ph idx="3" type="body"/>
          </p:nvPr>
        </p:nvSpPr>
        <p:spPr>
          <a:xfrm>
            <a:off x="3287275" y="3967800"/>
            <a:ext cx="4507200" cy="36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1,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Result - Certified Withdrawn</a:t>
            </a:r>
            <a:endParaRPr/>
          </a:p>
        </p:txBody>
      </p:sp>
      <p:sp>
        <p:nvSpPr>
          <p:cNvPr id="329" name="Google Shape;329;p42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Code and slides by: Pranav Bhandari (ppb4)</a:t>
            </a:r>
            <a:endParaRPr/>
          </a:p>
        </p:txBody>
      </p:sp>
      <p:sp>
        <p:nvSpPr>
          <p:cNvPr id="330" name="Google Shape;330;p42"/>
          <p:cNvSpPr txBox="1"/>
          <p:nvPr/>
        </p:nvSpPr>
        <p:spPr>
          <a:xfrm>
            <a:off x="289650" y="1233350"/>
            <a:ext cx="3237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Loss vs Epoch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342900" y="4102050"/>
            <a:ext cx="31308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RSME: 19.95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4286350" y="1299600"/>
            <a:ext cx="3237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Performance on Test Set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5950"/>
            <a:ext cx="3352876" cy="21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76" y="1852200"/>
            <a:ext cx="5333926" cy="207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Result - Withdrawn</a:t>
            </a:r>
            <a:endParaRPr/>
          </a:p>
        </p:txBody>
      </p:sp>
      <p:sp>
        <p:nvSpPr>
          <p:cNvPr id="340" name="Google Shape;340;p43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Code and slides by: Pranav Bhandari (ppb4)</a:t>
            </a:r>
            <a:endParaRPr/>
          </a:p>
        </p:txBody>
      </p:sp>
      <p:sp>
        <p:nvSpPr>
          <p:cNvPr id="341" name="Google Shape;341;p43"/>
          <p:cNvSpPr txBox="1"/>
          <p:nvPr/>
        </p:nvSpPr>
        <p:spPr>
          <a:xfrm>
            <a:off x="289650" y="1233350"/>
            <a:ext cx="3237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Loss vs Epoch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342900" y="4102050"/>
            <a:ext cx="31308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RSME: 23.49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4286350" y="1299600"/>
            <a:ext cx="3237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Performance on Test Set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5950"/>
            <a:ext cx="3478462" cy="216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262" y="1852200"/>
            <a:ext cx="5208338" cy="208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Result - Certified</a:t>
            </a:r>
            <a:endParaRPr/>
          </a:p>
        </p:txBody>
      </p:sp>
      <p:sp>
        <p:nvSpPr>
          <p:cNvPr id="351" name="Google Shape;351;p44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Code and slides by: Pranav Bhandari (ppb4)</a:t>
            </a:r>
            <a:endParaRPr/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50" y="1699809"/>
            <a:ext cx="3771651" cy="23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/>
        </p:nvSpPr>
        <p:spPr>
          <a:xfrm>
            <a:off x="289650" y="1233350"/>
            <a:ext cx="3237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Loss vs Epoch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342900" y="4102050"/>
            <a:ext cx="31308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RSME: 4.35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451" y="1766077"/>
            <a:ext cx="4724646" cy="186424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4"/>
          <p:cNvSpPr txBox="1"/>
          <p:nvPr/>
        </p:nvSpPr>
        <p:spPr>
          <a:xfrm>
            <a:off x="4286350" y="1299600"/>
            <a:ext cx="3237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Performance on Test Set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Result - Denied</a:t>
            </a:r>
            <a:endParaRPr/>
          </a:p>
        </p:txBody>
      </p:sp>
      <p:sp>
        <p:nvSpPr>
          <p:cNvPr id="362" name="Google Shape;362;p45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Code and slides by: Pranav Bhandari (ppb4)</a:t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289650" y="1233350"/>
            <a:ext cx="3237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Loss vs Epoch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342900" y="4102050"/>
            <a:ext cx="31308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RSME: 0.24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4286350" y="1299600"/>
            <a:ext cx="3237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Performance on Test Set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6" name="Google Shape;3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5950"/>
            <a:ext cx="3343513" cy="21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313" y="1852200"/>
            <a:ext cx="5343286" cy="210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 using Logistic Regression</a:t>
            </a:r>
            <a:endParaRPr/>
          </a:p>
        </p:txBody>
      </p:sp>
      <p:sp>
        <p:nvSpPr>
          <p:cNvPr id="373" name="Google Shape;373;p46"/>
          <p:cNvSpPr txBox="1"/>
          <p:nvPr>
            <p:ph idx="4" type="body"/>
          </p:nvPr>
        </p:nvSpPr>
        <p:spPr>
          <a:xfrm>
            <a:off x="6252081" y="1271017"/>
            <a:ext cx="2015100" cy="229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at Classifying Certified and Certified Withdrawn Cases.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case, They comprise of 99.5% of the data. Performs horribly bad on W, and D cases. </a:t>
            </a:r>
            <a:endParaRPr/>
          </a:p>
        </p:txBody>
      </p:sp>
      <p:sp>
        <p:nvSpPr>
          <p:cNvPr id="374" name="Google Shape;374;p46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6"/>
          <p:cNvSpPr txBox="1"/>
          <p:nvPr>
            <p:ph idx="4" type="body"/>
          </p:nvPr>
        </p:nvSpPr>
        <p:spPr>
          <a:xfrm>
            <a:off x="342900" y="3980800"/>
            <a:ext cx="8374200" cy="786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Overall - 95.6 %. (Pretty good)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F-score - 0.43 (Not good)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weighted Fscore - 0.94 </a:t>
            </a:r>
            <a:endParaRPr/>
          </a:p>
        </p:txBody>
      </p:sp>
      <p:pic>
        <p:nvPicPr>
          <p:cNvPr id="376" name="Google Shape;3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132902"/>
            <a:ext cx="5599175" cy="257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382" name="Google Shape;382;p47"/>
          <p:cNvSpPr txBox="1"/>
          <p:nvPr>
            <p:ph idx="4" type="body"/>
          </p:nvPr>
        </p:nvSpPr>
        <p:spPr>
          <a:xfrm>
            <a:off x="4469019" y="1359250"/>
            <a:ext cx="3798000" cy="221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No. of Epochs - 100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Architecture -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Layersize - 8(input), 16, 16, 8, 8, 8, 4(output)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ReLU on all layers and Softmax on the last layer.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Performance doesn’t become better after 20th epoch.</a:t>
            </a:r>
            <a:endParaRPr/>
          </a:p>
        </p:txBody>
      </p:sp>
      <p:sp>
        <p:nvSpPr>
          <p:cNvPr id="383" name="Google Shape;383;p47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20027"/>
            <a:ext cx="4164219" cy="2489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of CNN Model. </a:t>
            </a:r>
            <a:endParaRPr/>
          </a:p>
        </p:txBody>
      </p:sp>
      <p:sp>
        <p:nvSpPr>
          <p:cNvPr id="390" name="Google Shape;390;p48"/>
          <p:cNvSpPr txBox="1"/>
          <p:nvPr>
            <p:ph idx="4" type="body"/>
          </p:nvPr>
        </p:nvSpPr>
        <p:spPr>
          <a:xfrm>
            <a:off x="6157781" y="1276867"/>
            <a:ext cx="2109300" cy="229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Slightly Better Performance that Logistic Regression.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since the model isn’t interpretable, we shouldn’t choose it as best model. </a:t>
            </a:r>
            <a:endParaRPr/>
          </a:p>
        </p:txBody>
      </p:sp>
      <p:sp>
        <p:nvSpPr>
          <p:cNvPr id="391" name="Google Shape;391;p48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8"/>
          <p:cNvSpPr txBox="1"/>
          <p:nvPr>
            <p:ph idx="4" type="body"/>
          </p:nvPr>
        </p:nvSpPr>
        <p:spPr>
          <a:xfrm>
            <a:off x="490658" y="3800545"/>
            <a:ext cx="7970100" cy="74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300"/>
              <a:t>The data is not complex enough to require neural net to predict status.</a:t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300"/>
              <a:t>Accuracy Overall - 96.0 %. (Pretty good)	Avg F-score - 0.44 (Not good)	Avg weighted F-score - 0.95</a:t>
            </a:r>
            <a:endParaRPr b="1" sz="13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300"/>
              <a:t>(All slightly better than logistic regression) </a:t>
            </a:r>
            <a:endParaRPr sz="1300"/>
          </a:p>
        </p:txBody>
      </p:sp>
      <p:pic>
        <p:nvPicPr>
          <p:cNvPr id="393" name="Google Shape;3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50" y="1253252"/>
            <a:ext cx="5207243" cy="2394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CNN with Different Optimizers (AdamW)</a:t>
            </a:r>
            <a:endParaRPr/>
          </a:p>
        </p:txBody>
      </p:sp>
      <p:sp>
        <p:nvSpPr>
          <p:cNvPr id="399" name="Google Shape;399;p49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by: </a:t>
            </a:r>
            <a:r>
              <a:rPr lang="en"/>
              <a:t>Leo Franco Soto (francst2) </a:t>
            </a:r>
            <a:r>
              <a:rPr lang="en"/>
              <a:t>Code by:  Dushyant </a:t>
            </a:r>
            <a:endParaRPr/>
          </a:p>
        </p:txBody>
      </p:sp>
      <p:pic>
        <p:nvPicPr>
          <p:cNvPr id="400" name="Google Shape;4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5" y="1195138"/>
            <a:ext cx="4114975" cy="27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564" y="1498963"/>
            <a:ext cx="4620235" cy="214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CNN with Different Optimizers (RAdam)</a:t>
            </a:r>
            <a:endParaRPr/>
          </a:p>
        </p:txBody>
      </p:sp>
      <p:sp>
        <p:nvSpPr>
          <p:cNvPr id="407" name="Google Shape;407;p50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by: Leo Franco Soto (francst2) Code by:  Dushyant </a:t>
            </a:r>
            <a:endParaRPr/>
          </a:p>
        </p:txBody>
      </p:sp>
      <p:pic>
        <p:nvPicPr>
          <p:cNvPr id="408" name="Google Shape;4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25" y="1253238"/>
            <a:ext cx="3778700" cy="258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701" y="1407462"/>
            <a:ext cx="4849350" cy="22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CNN with Different Optimizers (NAdam)</a:t>
            </a:r>
            <a:endParaRPr/>
          </a:p>
        </p:txBody>
      </p:sp>
      <p:sp>
        <p:nvSpPr>
          <p:cNvPr id="415" name="Google Shape;415;p51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by: Leo Franco Soto (francst2) Code by:  Dushyant </a:t>
            </a:r>
            <a:endParaRPr/>
          </a:p>
        </p:txBody>
      </p:sp>
      <p:pic>
        <p:nvPicPr>
          <p:cNvPr id="416" name="Google Shape;4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320178"/>
            <a:ext cx="3635550" cy="250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425" y="1535377"/>
            <a:ext cx="4860750" cy="22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/>
          <p:nvPr>
            <p:ph idx="2" type="pic"/>
          </p:nvPr>
        </p:nvSpPr>
        <p:spPr>
          <a:xfrm>
            <a:off x="415529" y="1340015"/>
            <a:ext cx="3554100" cy="3241800"/>
          </a:xfrm>
          <a:prstGeom prst="rect">
            <a:avLst/>
          </a:prstGeom>
        </p:spPr>
      </p:sp>
      <p:sp>
        <p:nvSpPr>
          <p:cNvPr id="258" name="Google Shape;258;p34"/>
          <p:cNvSpPr txBox="1"/>
          <p:nvPr>
            <p:ph idx="3" type="body"/>
          </p:nvPr>
        </p:nvSpPr>
        <p:spPr>
          <a:xfrm>
            <a:off x="4108011" y="2037828"/>
            <a:ext cx="4160400" cy="57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 txBox="1"/>
          <p:nvPr>
            <p:ph idx="4" type="body"/>
          </p:nvPr>
        </p:nvSpPr>
        <p:spPr>
          <a:xfrm>
            <a:off x="4106687" y="2619281"/>
            <a:ext cx="4160400" cy="95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CNN with Different Optimizers (Adamax)</a:t>
            </a:r>
            <a:endParaRPr/>
          </a:p>
        </p:txBody>
      </p:sp>
      <p:sp>
        <p:nvSpPr>
          <p:cNvPr id="423" name="Google Shape;423;p52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by: Leo Franco Soto (francst2) Code by:  Dushyant </a:t>
            </a:r>
            <a:endParaRPr/>
          </a:p>
        </p:txBody>
      </p:sp>
      <p:pic>
        <p:nvPicPr>
          <p:cNvPr id="424" name="Google Shape;4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20" y="1368400"/>
            <a:ext cx="4073351" cy="27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346" y="1682277"/>
            <a:ext cx="4560029" cy="216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CNN with Different Optimizers (Rprop)</a:t>
            </a:r>
            <a:endParaRPr/>
          </a:p>
        </p:txBody>
      </p:sp>
      <p:sp>
        <p:nvSpPr>
          <p:cNvPr id="431" name="Google Shape;431;p53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by: Leo Franco Soto (francst2) Code by:  Dushyant </a:t>
            </a:r>
            <a:endParaRPr/>
          </a:p>
        </p:txBody>
      </p:sp>
      <p:pic>
        <p:nvPicPr>
          <p:cNvPr id="432" name="Google Shape;4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5" y="1406077"/>
            <a:ext cx="4079547" cy="271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447" y="1674440"/>
            <a:ext cx="4588379" cy="2179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Snippets</a:t>
            </a:r>
            <a:endParaRPr/>
          </a:p>
        </p:txBody>
      </p:sp>
      <p:sp>
        <p:nvSpPr>
          <p:cNvPr id="439" name="Google Shape;439;p54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3250"/>
            <a:ext cx="4322199" cy="27008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1" name="Google Shape;4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999" y="1253252"/>
            <a:ext cx="2566498" cy="336161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2" name="Google Shape;44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5898" y="1253252"/>
            <a:ext cx="1645702" cy="215554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2343" y="3701455"/>
            <a:ext cx="3418576" cy="1185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/>
          <p:nvPr>
            <p:ph type="title"/>
          </p:nvPr>
        </p:nvSpPr>
        <p:spPr>
          <a:xfrm>
            <a:off x="1208024" y="617898"/>
            <a:ext cx="6735900" cy="83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pic>
        <p:nvPicPr>
          <p:cNvPr id="266" name="Google Shape;266;p35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8045" l="17107" r="20614" t="0"/>
          <a:stretch/>
        </p:blipFill>
        <p:spPr>
          <a:xfrm>
            <a:off x="4712975" y="1340025"/>
            <a:ext cx="3364875" cy="2980776"/>
          </a:xfrm>
          <a:prstGeom prst="rect">
            <a:avLst/>
          </a:prstGeom>
        </p:spPr>
      </p:pic>
      <p:sp>
        <p:nvSpPr>
          <p:cNvPr id="267" name="Google Shape;267;p35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Code by - Dushyant.</a:t>
            </a:r>
            <a:endParaRPr/>
          </a:p>
        </p:txBody>
      </p:sp>
      <p:graphicFrame>
        <p:nvGraphicFramePr>
          <p:cNvPr id="268" name="Google Shape;268;p35"/>
          <p:cNvGraphicFramePr/>
          <p:nvPr/>
        </p:nvGraphicFramePr>
        <p:xfrm>
          <a:off x="608925" y="115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{87019EB4-1893-4CC8-9581-152ED0D9E997}</a:tableStyleId>
              </a:tblPr>
              <a:tblGrid>
                <a:gridCol w="3509450"/>
              </a:tblGrid>
              <a:tr h="3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Inputs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Employer City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Employer State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Worksite City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Worksite State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of Employees in Worksite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Application Date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6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Status of Application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Maps by Employer State</a:t>
            </a:r>
            <a:endParaRPr/>
          </a:p>
        </p:txBody>
      </p:sp>
      <p:sp>
        <p:nvSpPr>
          <p:cNvPr id="274" name="Google Shape;274;p36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and Code by: Pranav Bhandari (ppb4)</a:t>
            </a:r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50" y="1029600"/>
            <a:ext cx="3127524" cy="18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600" y="1029598"/>
            <a:ext cx="3127542" cy="18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662" y="2961773"/>
            <a:ext cx="2763908" cy="161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1424" y="2851973"/>
            <a:ext cx="2763908" cy="1610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Maps by Worksite</a:t>
            </a:r>
            <a:endParaRPr/>
          </a:p>
        </p:txBody>
      </p:sp>
      <p:sp>
        <p:nvSpPr>
          <p:cNvPr id="284" name="Google Shape;284;p37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and Code by: Pranav Bhandari (ppb4)</a:t>
            </a:r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775" y="1100850"/>
            <a:ext cx="3223350" cy="18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275" y="1134976"/>
            <a:ext cx="3106225" cy="180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905" y="2827800"/>
            <a:ext cx="3106220" cy="180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6275" y="2783802"/>
            <a:ext cx="3106225" cy="180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by Number of Applications</a:t>
            </a:r>
            <a:endParaRPr/>
          </a:p>
        </p:txBody>
      </p:sp>
      <p:sp>
        <p:nvSpPr>
          <p:cNvPr id="294" name="Google Shape;294;p38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and Code by: Pranav Bhandari (ppb4)</a:t>
            </a:r>
            <a:endParaRPr/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9300"/>
            <a:ext cx="4258299" cy="24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579715"/>
            <a:ext cx="4428501" cy="25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Results per day within 2 weeks</a:t>
            </a:r>
            <a:endParaRPr/>
          </a:p>
        </p:txBody>
      </p:sp>
      <p:sp>
        <p:nvSpPr>
          <p:cNvPr id="302" name="Google Shape;302;p39"/>
          <p:cNvSpPr txBox="1"/>
          <p:nvPr>
            <p:ph idx="4" type="body"/>
          </p:nvPr>
        </p:nvSpPr>
        <p:spPr>
          <a:xfrm>
            <a:off x="5405873" y="1430750"/>
            <a:ext cx="3326100" cy="260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Day 6 is the greatest in terms of replies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With a total of 350000+ all landing on day 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and Code by: Leo Franco Soto (francst2)</a:t>
            </a:r>
            <a:endParaRPr/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5" y="1342725"/>
            <a:ext cx="4794600" cy="30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Results per day 2+ weeks</a:t>
            </a:r>
            <a:endParaRPr/>
          </a:p>
        </p:txBody>
      </p:sp>
      <p:sp>
        <p:nvSpPr>
          <p:cNvPr id="310" name="Google Shape;310;p40"/>
          <p:cNvSpPr txBox="1"/>
          <p:nvPr>
            <p:ph idx="4" type="body"/>
          </p:nvPr>
        </p:nvSpPr>
        <p:spPr>
          <a:xfrm>
            <a:off x="5405873" y="1430750"/>
            <a:ext cx="3326100" cy="260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Anything past the first two weeks usually gets very little replies.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This is possibly due to the number of withdrawn and denied applications in the first two weeks</a:t>
            </a:r>
            <a:endParaRPr/>
          </a:p>
        </p:txBody>
      </p:sp>
      <p:sp>
        <p:nvSpPr>
          <p:cNvPr id="311" name="Google Shape;311;p40"/>
          <p:cNvSpPr txBox="1"/>
          <p:nvPr>
            <p:ph idx="5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and Code by: Leo Franco Soto (francst2)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5" y="1338463"/>
            <a:ext cx="4579750" cy="31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490671" y="208352"/>
            <a:ext cx="7777500" cy="89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Model</a:t>
            </a:r>
            <a:endParaRPr/>
          </a:p>
        </p:txBody>
      </p:sp>
      <p:sp>
        <p:nvSpPr>
          <p:cNvPr id="318" name="Google Shape;318;p41"/>
          <p:cNvSpPr txBox="1"/>
          <p:nvPr>
            <p:ph idx="5" type="body"/>
          </p:nvPr>
        </p:nvSpPr>
        <p:spPr>
          <a:xfrm>
            <a:off x="362075" y="4776838"/>
            <a:ext cx="61152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and Code by: Pranav Bhandari (ppb4)</a:t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850" y="859227"/>
            <a:ext cx="1764591" cy="373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/>
        </p:nvSpPr>
        <p:spPr>
          <a:xfrm>
            <a:off x="362075" y="1512175"/>
            <a:ext cx="14058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Preprocessing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1750" y="208350"/>
            <a:ext cx="3878752" cy="25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 txBox="1"/>
          <p:nvPr/>
        </p:nvSpPr>
        <p:spPr>
          <a:xfrm>
            <a:off x="3411200" y="2721113"/>
            <a:ext cx="14058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LSTM Architecture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5058300" y="2832650"/>
            <a:ext cx="3961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Input Layer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Hidden Layer 1: 100 nodes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Hidden Layer 2: 100 nodes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Dense Layer 1: 25 nodes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Dense Layer 2: 1 node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Epochs: 50, Optimizer: Adam, Loss: MSE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MB PPT ORANGE">
      <a:dk1>
        <a:srgbClr val="000000"/>
      </a:dk1>
      <a:lt1>
        <a:srgbClr val="FFFFFF"/>
      </a:lt1>
      <a:dk2>
        <a:srgbClr val="13294B"/>
      </a:dk2>
      <a:lt2>
        <a:srgbClr val="FF5F05"/>
      </a:lt2>
      <a:accent1>
        <a:srgbClr val="0071CE"/>
      </a:accent1>
      <a:accent2>
        <a:srgbClr val="FCB316"/>
      </a:accent2>
      <a:accent3>
        <a:srgbClr val="007E8E"/>
      </a:accent3>
      <a:accent4>
        <a:srgbClr val="006230"/>
      </a:accent4>
      <a:accent5>
        <a:srgbClr val="5C0E41"/>
      </a:accent5>
      <a:accent6>
        <a:srgbClr val="7D3E13"/>
      </a:accent6>
      <a:hlink>
        <a:srgbClr val="C84113"/>
      </a:hlink>
      <a:folHlink>
        <a:srgbClr val="2159A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